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414" r:id="rId3"/>
    <p:sldId id="428" r:id="rId4"/>
    <p:sldId id="420" r:id="rId5"/>
    <p:sldId id="419" r:id="rId6"/>
    <p:sldId id="418" r:id="rId7"/>
    <p:sldId id="422" r:id="rId8"/>
    <p:sldId id="416" r:id="rId9"/>
    <p:sldId id="417" r:id="rId10"/>
    <p:sldId id="424" r:id="rId11"/>
    <p:sldId id="421" r:id="rId12"/>
    <p:sldId id="425" r:id="rId13"/>
    <p:sldId id="423" r:id="rId14"/>
    <p:sldId id="429" r:id="rId15"/>
    <p:sldId id="426" r:id="rId16"/>
    <p:sldId id="427" r:id="rId17"/>
    <p:sldId id="430" r:id="rId18"/>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14" autoAdjust="0"/>
    <p:restoredTop sz="94660"/>
  </p:normalViewPr>
  <p:slideViewPr>
    <p:cSldViewPr>
      <p:cViewPr varScale="1">
        <p:scale>
          <a:sx n="101" d="100"/>
          <a:sy n="101" d="100"/>
        </p:scale>
        <p:origin x="125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D54652-42A8-48BA-9719-F2E0E1686A7D}" type="datetimeFigureOut">
              <a:rPr lang="en-AU" smtClean="0"/>
              <a:t>28/12/2019</a:t>
            </a:fld>
            <a:endParaRPr lang="en-AU"/>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B11CD8-EE71-413A-ABC5-CE020BC24978}" type="slidenum">
              <a:rPr lang="en-AU" smtClean="0"/>
              <a:t>‹#›</a:t>
            </a:fld>
            <a:endParaRPr lang="en-AU"/>
          </a:p>
        </p:txBody>
      </p:sp>
    </p:spTree>
    <p:extLst>
      <p:ext uri="{BB962C8B-B14F-4D97-AF65-F5344CB8AC3E}">
        <p14:creationId xmlns:p14="http://schemas.microsoft.com/office/powerpoint/2010/main" val="416157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Quiet ourselves to receive that Word from the Lord</a:t>
            </a:r>
          </a:p>
        </p:txBody>
      </p:sp>
      <p:sp>
        <p:nvSpPr>
          <p:cNvPr id="4" name="Slide Number Placeholder 3"/>
          <p:cNvSpPr>
            <a:spLocks noGrp="1"/>
          </p:cNvSpPr>
          <p:nvPr>
            <p:ph type="sldNum" sz="quarter" idx="5"/>
          </p:nvPr>
        </p:nvSpPr>
        <p:spPr/>
        <p:txBody>
          <a:bodyPr/>
          <a:lstStyle/>
          <a:p>
            <a:fld id="{43B11CD8-EE71-413A-ABC5-CE020BC24978}" type="slidenum">
              <a:rPr lang="en-AU" smtClean="0"/>
              <a:t>7</a:t>
            </a:fld>
            <a:endParaRPr lang="en-AU"/>
          </a:p>
        </p:txBody>
      </p:sp>
    </p:spTree>
    <p:extLst>
      <p:ext uri="{BB962C8B-B14F-4D97-AF65-F5344CB8AC3E}">
        <p14:creationId xmlns:p14="http://schemas.microsoft.com/office/powerpoint/2010/main" val="2037621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 New Era</a:t>
            </a:r>
            <a:endParaRPr lang="en-US" dirty="0"/>
          </a:p>
        </p:txBody>
      </p:sp>
      <p:sp>
        <p:nvSpPr>
          <p:cNvPr id="3" name="Text Placeholder 2"/>
          <p:cNvSpPr>
            <a:spLocks noGrp="1"/>
          </p:cNvSpPr>
          <p:nvPr>
            <p:ph type="body" sz="quarter" idx="10"/>
          </p:nvPr>
        </p:nvSpPr>
        <p:spPr/>
        <p:txBody>
          <a:bodyPr/>
          <a:lstStyle/>
          <a:p>
            <a:r>
              <a:rPr lang="en-US" dirty="0"/>
              <a:t>Ludwig</a:t>
            </a:r>
          </a:p>
        </p:txBody>
      </p:sp>
      <p:sp>
        <p:nvSpPr>
          <p:cNvPr id="4" name="Text Placeholder 3"/>
          <p:cNvSpPr>
            <a:spLocks noGrp="1"/>
          </p:cNvSpPr>
          <p:nvPr>
            <p:ph type="body" sz="quarter" idx="12"/>
          </p:nvPr>
        </p:nvSpPr>
        <p:spPr/>
        <p:txBody>
          <a:bodyPr/>
          <a:lstStyle/>
          <a:p>
            <a:r>
              <a:rPr lang="en-US" dirty="0"/>
              <a:t>29/12/19</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1B1C0-5836-4F7E-B5D0-BDFE6DD179C5}"/>
              </a:ext>
            </a:extLst>
          </p:cNvPr>
          <p:cNvSpPr>
            <a:spLocks noGrp="1"/>
          </p:cNvSpPr>
          <p:nvPr>
            <p:ph type="title"/>
          </p:nvPr>
        </p:nvSpPr>
        <p:spPr/>
        <p:txBody>
          <a:bodyPr/>
          <a:lstStyle/>
          <a:p>
            <a:r>
              <a:rPr lang="en-AU" dirty="0"/>
              <a:t>Hebrew Year</a:t>
            </a:r>
          </a:p>
        </p:txBody>
      </p:sp>
      <p:sp>
        <p:nvSpPr>
          <p:cNvPr id="3" name="Content Placeholder 2">
            <a:extLst>
              <a:ext uri="{FF2B5EF4-FFF2-40B4-BE49-F238E27FC236}">
                <a16:creationId xmlns:a16="http://schemas.microsoft.com/office/drawing/2014/main" id="{351E1B10-7EA5-4B1E-BD44-DD363BD2C767}"/>
              </a:ext>
            </a:extLst>
          </p:cNvPr>
          <p:cNvSpPr>
            <a:spLocks noGrp="1"/>
          </p:cNvSpPr>
          <p:nvPr>
            <p:ph idx="1"/>
          </p:nvPr>
        </p:nvSpPr>
        <p:spPr/>
        <p:txBody>
          <a:bodyPr>
            <a:normAutofit/>
          </a:bodyPr>
          <a:lstStyle/>
          <a:p>
            <a:pPr marL="0" indent="0" algn="ctr">
              <a:buNone/>
            </a:pPr>
            <a:r>
              <a:rPr lang="en-AU" sz="3600" dirty="0"/>
              <a:t>It began on 29</a:t>
            </a:r>
            <a:r>
              <a:rPr lang="en-AU" sz="3600" baseline="30000" dirty="0"/>
              <a:t>th</a:t>
            </a:r>
            <a:r>
              <a:rPr lang="en-AU" sz="3600" dirty="0"/>
              <a:t> September</a:t>
            </a:r>
          </a:p>
          <a:p>
            <a:pPr marL="0" indent="0" algn="ctr">
              <a:buNone/>
            </a:pPr>
            <a:r>
              <a:rPr lang="en-AU" sz="9600" dirty="0"/>
              <a:t>57</a:t>
            </a:r>
            <a:r>
              <a:rPr lang="en-AU" sz="9600" b="1" u="sng" dirty="0"/>
              <a:t>80</a:t>
            </a:r>
          </a:p>
          <a:p>
            <a:pPr marL="0" indent="0" algn="ctr">
              <a:buNone/>
            </a:pPr>
            <a:endParaRPr lang="en-AU" sz="9600" b="1" u="sng" dirty="0"/>
          </a:p>
        </p:txBody>
      </p:sp>
      <p:sp>
        <p:nvSpPr>
          <p:cNvPr id="6" name="Freeform: Shape 5">
            <a:extLst>
              <a:ext uri="{FF2B5EF4-FFF2-40B4-BE49-F238E27FC236}">
                <a16:creationId xmlns:a16="http://schemas.microsoft.com/office/drawing/2014/main" id="{27D4E261-40F6-427C-AF0F-2C0D2E199B43}"/>
              </a:ext>
            </a:extLst>
          </p:cNvPr>
          <p:cNvSpPr/>
          <p:nvPr/>
        </p:nvSpPr>
        <p:spPr>
          <a:xfrm>
            <a:off x="4860032" y="3645024"/>
            <a:ext cx="1008112" cy="1512168"/>
          </a:xfrm>
          <a:custGeom>
            <a:avLst/>
            <a:gdLst/>
            <a:ahLst/>
            <a:cxnLst/>
            <a:rect l="l" t="t" r="r" b="b"/>
            <a:pathLst>
              <a:path w="1412121" h="2912980">
                <a:moveTo>
                  <a:pt x="245350" y="1657"/>
                </a:moveTo>
                <a:cubicBezTo>
                  <a:pt x="269396" y="6758"/>
                  <a:pt x="293442" y="15137"/>
                  <a:pt x="317488" y="26796"/>
                </a:cubicBezTo>
                <a:cubicBezTo>
                  <a:pt x="341533" y="38455"/>
                  <a:pt x="365579" y="49020"/>
                  <a:pt x="389625" y="58493"/>
                </a:cubicBezTo>
                <a:cubicBezTo>
                  <a:pt x="411576" y="67692"/>
                  <a:pt x="434347" y="76618"/>
                  <a:pt x="457937" y="85271"/>
                </a:cubicBezTo>
                <a:cubicBezTo>
                  <a:pt x="481528" y="93924"/>
                  <a:pt x="505391" y="99571"/>
                  <a:pt x="529528" y="102213"/>
                </a:cubicBezTo>
                <a:cubicBezTo>
                  <a:pt x="667328" y="118152"/>
                  <a:pt x="797155" y="152946"/>
                  <a:pt x="919010" y="206593"/>
                </a:cubicBezTo>
                <a:cubicBezTo>
                  <a:pt x="1040864" y="260241"/>
                  <a:pt x="1141135" y="342034"/>
                  <a:pt x="1219822" y="451971"/>
                </a:cubicBezTo>
                <a:cubicBezTo>
                  <a:pt x="1263236" y="514818"/>
                  <a:pt x="1295459" y="581490"/>
                  <a:pt x="1316492" y="651988"/>
                </a:cubicBezTo>
                <a:cubicBezTo>
                  <a:pt x="1337525" y="722486"/>
                  <a:pt x="1348999" y="800089"/>
                  <a:pt x="1350913" y="884796"/>
                </a:cubicBezTo>
                <a:cubicBezTo>
                  <a:pt x="1353919" y="958937"/>
                  <a:pt x="1359930" y="1032532"/>
                  <a:pt x="1368948" y="1105581"/>
                </a:cubicBezTo>
                <a:cubicBezTo>
                  <a:pt x="1377965" y="1178629"/>
                  <a:pt x="1385069" y="1252224"/>
                  <a:pt x="1390261" y="1326365"/>
                </a:cubicBezTo>
                <a:cubicBezTo>
                  <a:pt x="1392174" y="1374457"/>
                  <a:pt x="1392720" y="1422549"/>
                  <a:pt x="1391900" y="1470640"/>
                </a:cubicBezTo>
                <a:cubicBezTo>
                  <a:pt x="1391081" y="1518732"/>
                  <a:pt x="1390534" y="1566824"/>
                  <a:pt x="1390261" y="1614916"/>
                </a:cubicBezTo>
                <a:cubicBezTo>
                  <a:pt x="1399733" y="1794258"/>
                  <a:pt x="1407020" y="1973327"/>
                  <a:pt x="1412121" y="2152122"/>
                </a:cubicBezTo>
                <a:cubicBezTo>
                  <a:pt x="1412121" y="2187827"/>
                  <a:pt x="1407749" y="2221345"/>
                  <a:pt x="1399005" y="2252678"/>
                </a:cubicBezTo>
                <a:cubicBezTo>
                  <a:pt x="1364119" y="2344671"/>
                  <a:pt x="1328968" y="2437211"/>
                  <a:pt x="1293552" y="2530298"/>
                </a:cubicBezTo>
                <a:cubicBezTo>
                  <a:pt x="1258137" y="2623385"/>
                  <a:pt x="1221915" y="2715925"/>
                  <a:pt x="1184887" y="2807919"/>
                </a:cubicBezTo>
                <a:cubicBezTo>
                  <a:pt x="1171150" y="2844079"/>
                  <a:pt x="1149498" y="2867942"/>
                  <a:pt x="1119932" y="2879510"/>
                </a:cubicBezTo>
                <a:cubicBezTo>
                  <a:pt x="1090365" y="2891077"/>
                  <a:pt x="1056704" y="2896360"/>
                  <a:pt x="1018950" y="2895358"/>
                </a:cubicBezTo>
                <a:cubicBezTo>
                  <a:pt x="883625" y="2894265"/>
                  <a:pt x="747981" y="2893172"/>
                  <a:pt x="612019" y="2892079"/>
                </a:cubicBezTo>
                <a:cubicBezTo>
                  <a:pt x="476058" y="2890986"/>
                  <a:pt x="339261" y="2896451"/>
                  <a:pt x="201630" y="2908474"/>
                </a:cubicBezTo>
                <a:cubicBezTo>
                  <a:pt x="104080" y="2919040"/>
                  <a:pt x="42326" y="2911024"/>
                  <a:pt x="16368" y="2884428"/>
                </a:cubicBezTo>
                <a:cubicBezTo>
                  <a:pt x="-9591" y="2857832"/>
                  <a:pt x="-4672" y="2801725"/>
                  <a:pt x="31123" y="2716107"/>
                </a:cubicBezTo>
                <a:cubicBezTo>
                  <a:pt x="63184" y="2640417"/>
                  <a:pt x="100710" y="2565547"/>
                  <a:pt x="143701" y="2491497"/>
                </a:cubicBezTo>
                <a:cubicBezTo>
                  <a:pt x="186693" y="2417446"/>
                  <a:pt x="226405" y="2339297"/>
                  <a:pt x="262838" y="2257050"/>
                </a:cubicBezTo>
                <a:cubicBezTo>
                  <a:pt x="276045" y="2224078"/>
                  <a:pt x="296629" y="2198210"/>
                  <a:pt x="324592" y="2179447"/>
                </a:cubicBezTo>
                <a:cubicBezTo>
                  <a:pt x="352554" y="2160684"/>
                  <a:pt x="387348" y="2150118"/>
                  <a:pt x="428973" y="2147750"/>
                </a:cubicBezTo>
                <a:cubicBezTo>
                  <a:pt x="531718" y="2143849"/>
                  <a:pt x="634445" y="2141854"/>
                  <a:pt x="737153" y="2141763"/>
                </a:cubicBezTo>
                <a:cubicBezTo>
                  <a:pt x="839862" y="2141672"/>
                  <a:pt x="942528" y="2140765"/>
                  <a:pt x="1045151" y="2139041"/>
                </a:cubicBezTo>
                <a:cubicBezTo>
                  <a:pt x="1142675" y="2141321"/>
                  <a:pt x="1206357" y="2126965"/>
                  <a:pt x="1236197" y="2095972"/>
                </a:cubicBezTo>
                <a:cubicBezTo>
                  <a:pt x="1266037" y="2064979"/>
                  <a:pt x="1279501" y="1990609"/>
                  <a:pt x="1276590" y="1872862"/>
                </a:cubicBezTo>
                <a:cubicBezTo>
                  <a:pt x="1277499" y="1736511"/>
                  <a:pt x="1259304" y="1610271"/>
                  <a:pt x="1222005" y="1494140"/>
                </a:cubicBezTo>
                <a:cubicBezTo>
                  <a:pt x="1184705" y="1378009"/>
                  <a:pt x="1122843" y="1263791"/>
                  <a:pt x="1036417" y="1151486"/>
                </a:cubicBezTo>
                <a:cubicBezTo>
                  <a:pt x="998120" y="1103121"/>
                  <a:pt x="949170" y="1059948"/>
                  <a:pt x="889567" y="1021967"/>
                </a:cubicBezTo>
                <a:cubicBezTo>
                  <a:pt x="829964" y="983985"/>
                  <a:pt x="766787" y="952835"/>
                  <a:pt x="700035" y="928516"/>
                </a:cubicBezTo>
                <a:cubicBezTo>
                  <a:pt x="682456" y="920136"/>
                  <a:pt x="664058" y="913942"/>
                  <a:pt x="644839" y="909935"/>
                </a:cubicBezTo>
                <a:cubicBezTo>
                  <a:pt x="625621" y="905927"/>
                  <a:pt x="606129" y="901919"/>
                  <a:pt x="586364" y="897912"/>
                </a:cubicBezTo>
                <a:cubicBezTo>
                  <a:pt x="544193" y="887529"/>
                  <a:pt x="506120" y="890807"/>
                  <a:pt x="472146" y="907749"/>
                </a:cubicBezTo>
                <a:cubicBezTo>
                  <a:pt x="438172" y="924690"/>
                  <a:pt x="412123" y="952015"/>
                  <a:pt x="393997" y="989723"/>
                </a:cubicBezTo>
                <a:cubicBezTo>
                  <a:pt x="372410" y="1033716"/>
                  <a:pt x="368585" y="1072518"/>
                  <a:pt x="382521" y="1106127"/>
                </a:cubicBezTo>
                <a:cubicBezTo>
                  <a:pt x="396456" y="1139737"/>
                  <a:pt x="426514" y="1166515"/>
                  <a:pt x="472693" y="1186462"/>
                </a:cubicBezTo>
                <a:cubicBezTo>
                  <a:pt x="513680" y="1202584"/>
                  <a:pt x="558493" y="1222804"/>
                  <a:pt x="607131" y="1247123"/>
                </a:cubicBezTo>
                <a:cubicBezTo>
                  <a:pt x="655769" y="1271442"/>
                  <a:pt x="698396" y="1294942"/>
                  <a:pt x="735011" y="1317621"/>
                </a:cubicBezTo>
                <a:cubicBezTo>
                  <a:pt x="782456" y="1348681"/>
                  <a:pt x="808868" y="1386025"/>
                  <a:pt x="814245" y="1429653"/>
                </a:cubicBezTo>
                <a:cubicBezTo>
                  <a:pt x="819623" y="1473282"/>
                  <a:pt x="820901" y="1520463"/>
                  <a:pt x="818079" y="1571196"/>
                </a:cubicBezTo>
                <a:cubicBezTo>
                  <a:pt x="817896" y="1602346"/>
                  <a:pt x="813889" y="1636229"/>
                  <a:pt x="806056" y="1672844"/>
                </a:cubicBezTo>
                <a:cubicBezTo>
                  <a:pt x="798223" y="1709460"/>
                  <a:pt x="787657" y="1745529"/>
                  <a:pt x="774359" y="1781051"/>
                </a:cubicBezTo>
                <a:cubicBezTo>
                  <a:pt x="761789" y="1820581"/>
                  <a:pt x="744302" y="1851913"/>
                  <a:pt x="721895" y="1875048"/>
                </a:cubicBezTo>
                <a:cubicBezTo>
                  <a:pt x="699489" y="1898183"/>
                  <a:pt x="668885" y="1912028"/>
                  <a:pt x="630084" y="1916582"/>
                </a:cubicBezTo>
                <a:cubicBezTo>
                  <a:pt x="530986" y="1922502"/>
                  <a:pt x="450468" y="1929242"/>
                  <a:pt x="388532" y="1936802"/>
                </a:cubicBezTo>
                <a:cubicBezTo>
                  <a:pt x="326596" y="1944362"/>
                  <a:pt x="261380" y="1969683"/>
                  <a:pt x="192886" y="2012765"/>
                </a:cubicBezTo>
                <a:cubicBezTo>
                  <a:pt x="176856" y="2019569"/>
                  <a:pt x="159732" y="2024467"/>
                  <a:pt x="141515" y="2027461"/>
                </a:cubicBezTo>
                <a:cubicBezTo>
                  <a:pt x="123299" y="2030455"/>
                  <a:pt x="108361" y="2029910"/>
                  <a:pt x="96703" y="2025828"/>
                </a:cubicBezTo>
                <a:cubicBezTo>
                  <a:pt x="78395" y="2012282"/>
                  <a:pt x="71291" y="1996814"/>
                  <a:pt x="75389" y="1979422"/>
                </a:cubicBezTo>
                <a:cubicBezTo>
                  <a:pt x="79488" y="1962031"/>
                  <a:pt x="86593" y="1945456"/>
                  <a:pt x="96703" y="1929698"/>
                </a:cubicBezTo>
                <a:cubicBezTo>
                  <a:pt x="105811" y="1910206"/>
                  <a:pt x="117105" y="1892354"/>
                  <a:pt x="130586" y="1876141"/>
                </a:cubicBezTo>
                <a:cubicBezTo>
                  <a:pt x="144066" y="1859929"/>
                  <a:pt x="157546" y="1844262"/>
                  <a:pt x="171026" y="1829143"/>
                </a:cubicBezTo>
                <a:cubicBezTo>
                  <a:pt x="197440" y="1802546"/>
                  <a:pt x="213471" y="1779229"/>
                  <a:pt x="219118" y="1759191"/>
                </a:cubicBezTo>
                <a:cubicBezTo>
                  <a:pt x="224765" y="1739153"/>
                  <a:pt x="218936" y="1711464"/>
                  <a:pt x="201630" y="1676123"/>
                </a:cubicBezTo>
                <a:cubicBezTo>
                  <a:pt x="169296" y="1604441"/>
                  <a:pt x="148711" y="1532486"/>
                  <a:pt x="139876" y="1460257"/>
                </a:cubicBezTo>
                <a:cubicBezTo>
                  <a:pt x="131041" y="1388028"/>
                  <a:pt x="131223" y="1312794"/>
                  <a:pt x="140422" y="1234554"/>
                </a:cubicBezTo>
                <a:cubicBezTo>
                  <a:pt x="145523" y="1203950"/>
                  <a:pt x="157182" y="1173346"/>
                  <a:pt x="175398" y="1142742"/>
                </a:cubicBezTo>
                <a:cubicBezTo>
                  <a:pt x="203725" y="1093558"/>
                  <a:pt x="227953" y="1040001"/>
                  <a:pt x="248082" y="982072"/>
                </a:cubicBezTo>
                <a:cubicBezTo>
                  <a:pt x="268212" y="924144"/>
                  <a:pt x="271673" y="881517"/>
                  <a:pt x="258466" y="854192"/>
                </a:cubicBezTo>
                <a:cubicBezTo>
                  <a:pt x="250359" y="842989"/>
                  <a:pt x="235968" y="831512"/>
                  <a:pt x="215293" y="819763"/>
                </a:cubicBezTo>
                <a:cubicBezTo>
                  <a:pt x="194617" y="808013"/>
                  <a:pt x="176947" y="797630"/>
                  <a:pt x="162282" y="788612"/>
                </a:cubicBezTo>
                <a:cubicBezTo>
                  <a:pt x="146252" y="776590"/>
                  <a:pt x="131314" y="759102"/>
                  <a:pt x="117470" y="736149"/>
                </a:cubicBezTo>
                <a:cubicBezTo>
                  <a:pt x="103625" y="713196"/>
                  <a:pt x="95245" y="691336"/>
                  <a:pt x="92331" y="670569"/>
                </a:cubicBezTo>
                <a:cubicBezTo>
                  <a:pt x="81219" y="573748"/>
                  <a:pt x="77211" y="475561"/>
                  <a:pt x="80308" y="376007"/>
                </a:cubicBezTo>
                <a:cubicBezTo>
                  <a:pt x="83405" y="276454"/>
                  <a:pt x="94699" y="179360"/>
                  <a:pt x="114191" y="84725"/>
                </a:cubicBezTo>
                <a:cubicBezTo>
                  <a:pt x="121842" y="52026"/>
                  <a:pt x="138236" y="28891"/>
                  <a:pt x="163375" y="15320"/>
                </a:cubicBezTo>
                <a:cubicBezTo>
                  <a:pt x="188514" y="1748"/>
                  <a:pt x="215839" y="-2806"/>
                  <a:pt x="245350" y="1657"/>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Box 6">
            <a:extLst>
              <a:ext uri="{FF2B5EF4-FFF2-40B4-BE49-F238E27FC236}">
                <a16:creationId xmlns:a16="http://schemas.microsoft.com/office/drawing/2014/main" id="{37A49691-1453-4F67-A2E6-D7228809EB17}"/>
              </a:ext>
            </a:extLst>
          </p:cNvPr>
          <p:cNvSpPr txBox="1"/>
          <p:nvPr/>
        </p:nvSpPr>
        <p:spPr>
          <a:xfrm>
            <a:off x="6925523" y="5242847"/>
            <a:ext cx="1470274" cy="584775"/>
          </a:xfrm>
          <a:prstGeom prst="rect">
            <a:avLst/>
          </a:prstGeom>
          <a:noFill/>
        </p:spPr>
        <p:txBody>
          <a:bodyPr wrap="none" rtlCol="0">
            <a:spAutoFit/>
          </a:bodyPr>
          <a:lstStyle/>
          <a:p>
            <a:r>
              <a:rPr lang="en-AU" sz="3200" b="1" dirty="0">
                <a:solidFill>
                  <a:srgbClr val="002060"/>
                </a:solidFill>
                <a:latin typeface="Century Gothic" panose="020B0502020202020204" pitchFamily="34" charset="0"/>
              </a:rPr>
              <a:t>Mouth</a:t>
            </a:r>
          </a:p>
        </p:txBody>
      </p:sp>
      <p:sp>
        <p:nvSpPr>
          <p:cNvPr id="9" name="TextBox 8">
            <a:extLst>
              <a:ext uri="{FF2B5EF4-FFF2-40B4-BE49-F238E27FC236}">
                <a16:creationId xmlns:a16="http://schemas.microsoft.com/office/drawing/2014/main" id="{3641515B-AD6B-475B-AA26-D04456196173}"/>
              </a:ext>
            </a:extLst>
          </p:cNvPr>
          <p:cNvSpPr txBox="1"/>
          <p:nvPr/>
        </p:nvSpPr>
        <p:spPr>
          <a:xfrm>
            <a:off x="4932040" y="5261852"/>
            <a:ext cx="1080120" cy="584775"/>
          </a:xfrm>
          <a:prstGeom prst="rect">
            <a:avLst/>
          </a:prstGeom>
          <a:noFill/>
        </p:spPr>
        <p:txBody>
          <a:bodyPr wrap="square" rtlCol="0">
            <a:spAutoFit/>
          </a:bodyPr>
          <a:lstStyle/>
          <a:p>
            <a:r>
              <a:rPr lang="en-AU" sz="3200" b="1" dirty="0" err="1">
                <a:solidFill>
                  <a:srgbClr val="C00000"/>
                </a:solidFill>
                <a:latin typeface="Century Gothic" panose="020B0502020202020204" pitchFamily="34" charset="0"/>
              </a:rPr>
              <a:t>Peh</a:t>
            </a:r>
            <a:endParaRPr lang="en-AU" sz="3200" b="1" dirty="0">
              <a:solidFill>
                <a:srgbClr val="C00000"/>
              </a:solidFill>
              <a:latin typeface="Century Gothic" panose="020B0502020202020204" pitchFamily="34" charset="0"/>
            </a:endParaRPr>
          </a:p>
        </p:txBody>
      </p:sp>
      <p:grpSp>
        <p:nvGrpSpPr>
          <p:cNvPr id="14" name="Group 13">
            <a:extLst>
              <a:ext uri="{FF2B5EF4-FFF2-40B4-BE49-F238E27FC236}">
                <a16:creationId xmlns:a16="http://schemas.microsoft.com/office/drawing/2014/main" id="{E90FFE8F-AC3C-47F4-9BA4-63F2D8F16239}"/>
              </a:ext>
            </a:extLst>
          </p:cNvPr>
          <p:cNvGrpSpPr/>
          <p:nvPr/>
        </p:nvGrpSpPr>
        <p:grpSpPr>
          <a:xfrm>
            <a:off x="6710802" y="3483991"/>
            <a:ext cx="1692188" cy="1908212"/>
            <a:chOff x="7128284" y="2492896"/>
            <a:chExt cx="1692188" cy="1908212"/>
          </a:xfrm>
          <a:solidFill>
            <a:schemeClr val="accent2">
              <a:lumMod val="60000"/>
              <a:lumOff val="40000"/>
            </a:schemeClr>
          </a:solidFill>
        </p:grpSpPr>
        <p:sp>
          <p:nvSpPr>
            <p:cNvPr id="12" name="Partial Circle 11">
              <a:extLst>
                <a:ext uri="{FF2B5EF4-FFF2-40B4-BE49-F238E27FC236}">
                  <a16:creationId xmlns:a16="http://schemas.microsoft.com/office/drawing/2014/main" id="{00729B07-A564-4A1B-9A37-9325A1F29025}"/>
                </a:ext>
              </a:extLst>
            </p:cNvPr>
            <p:cNvSpPr/>
            <p:nvPr/>
          </p:nvSpPr>
          <p:spPr>
            <a:xfrm>
              <a:off x="7164288" y="2492896"/>
              <a:ext cx="1656184" cy="1368152"/>
            </a:xfrm>
            <a:prstGeom prst="pie">
              <a:avLst>
                <a:gd name="adj1" fmla="val 1369157"/>
                <a:gd name="adj2" fmla="val 9732178"/>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13" name="Partial Circle 12">
              <a:extLst>
                <a:ext uri="{FF2B5EF4-FFF2-40B4-BE49-F238E27FC236}">
                  <a16:creationId xmlns:a16="http://schemas.microsoft.com/office/drawing/2014/main" id="{DDB4EECA-DD5E-475D-BE00-7294F37A0D1F}"/>
                </a:ext>
              </a:extLst>
            </p:cNvPr>
            <p:cNvSpPr/>
            <p:nvPr/>
          </p:nvSpPr>
          <p:spPr>
            <a:xfrm rot="10800000">
              <a:off x="7128284" y="3032956"/>
              <a:ext cx="1656184" cy="1368152"/>
            </a:xfrm>
            <a:prstGeom prst="pie">
              <a:avLst>
                <a:gd name="adj1" fmla="val 1369157"/>
                <a:gd name="adj2" fmla="val 9732178"/>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grpSp>
    </p:spTree>
    <p:extLst>
      <p:ext uri="{BB962C8B-B14F-4D97-AF65-F5344CB8AC3E}">
        <p14:creationId xmlns:p14="http://schemas.microsoft.com/office/powerpoint/2010/main" val="2918635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BE4DF-21CD-4100-9659-5313F08516DD}"/>
              </a:ext>
            </a:extLst>
          </p:cNvPr>
          <p:cNvSpPr>
            <a:spLocks noGrp="1"/>
          </p:cNvSpPr>
          <p:nvPr>
            <p:ph type="title"/>
          </p:nvPr>
        </p:nvSpPr>
        <p:spPr/>
        <p:txBody>
          <a:bodyPr/>
          <a:lstStyle/>
          <a:p>
            <a:r>
              <a:rPr lang="en-AU" dirty="0"/>
              <a:t>Numbers 3:16</a:t>
            </a:r>
          </a:p>
        </p:txBody>
      </p:sp>
      <p:sp>
        <p:nvSpPr>
          <p:cNvPr id="3" name="Content Placeholder 2">
            <a:extLst>
              <a:ext uri="{FF2B5EF4-FFF2-40B4-BE49-F238E27FC236}">
                <a16:creationId xmlns:a16="http://schemas.microsoft.com/office/drawing/2014/main" id="{54837E26-15CB-4601-95D9-DC9594C8290D}"/>
              </a:ext>
            </a:extLst>
          </p:cNvPr>
          <p:cNvSpPr>
            <a:spLocks noGrp="1"/>
          </p:cNvSpPr>
          <p:nvPr>
            <p:ph idx="1"/>
          </p:nvPr>
        </p:nvSpPr>
        <p:spPr/>
        <p:txBody>
          <a:bodyPr/>
          <a:lstStyle/>
          <a:p>
            <a:pPr marL="0" indent="0">
              <a:buNone/>
            </a:pPr>
            <a:r>
              <a:rPr lang="en-GB" b="1" baseline="30000" dirty="0"/>
              <a:t>16 </a:t>
            </a:r>
            <a:r>
              <a:rPr lang="en-GB" dirty="0"/>
              <a:t>So Moses numbered them according to the </a:t>
            </a:r>
            <a:r>
              <a:rPr lang="en-GB" b="1" dirty="0"/>
              <a:t>word</a:t>
            </a:r>
            <a:r>
              <a:rPr lang="en-GB" dirty="0"/>
              <a:t> (</a:t>
            </a:r>
            <a:r>
              <a:rPr lang="he-IL" sz="4000" b="1" dirty="0">
                <a:solidFill>
                  <a:srgbClr val="C00000"/>
                </a:solidFill>
              </a:rPr>
              <a:t>פֶּה</a:t>
            </a:r>
            <a:r>
              <a:rPr lang="en-AU" dirty="0"/>
              <a:t> - </a:t>
            </a:r>
            <a:r>
              <a:rPr lang="en-AU" b="1" dirty="0" err="1"/>
              <a:t>Peh</a:t>
            </a:r>
            <a:r>
              <a:rPr lang="en-GB" dirty="0"/>
              <a:t>) of the </a:t>
            </a:r>
            <a:r>
              <a:rPr lang="en-GB" cap="small" dirty="0"/>
              <a:t>Lord</a:t>
            </a:r>
            <a:r>
              <a:rPr lang="en-GB" dirty="0"/>
              <a:t>, as he was commanded.</a:t>
            </a:r>
            <a:endParaRPr lang="en-AU" dirty="0"/>
          </a:p>
        </p:txBody>
      </p:sp>
    </p:spTree>
    <p:extLst>
      <p:ext uri="{BB962C8B-B14F-4D97-AF65-F5344CB8AC3E}">
        <p14:creationId xmlns:p14="http://schemas.microsoft.com/office/powerpoint/2010/main" val="3784282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9BBD4-E335-4891-9465-3410C93D3C07}"/>
              </a:ext>
            </a:extLst>
          </p:cNvPr>
          <p:cNvSpPr>
            <a:spLocks noGrp="1"/>
          </p:cNvSpPr>
          <p:nvPr>
            <p:ph type="title"/>
          </p:nvPr>
        </p:nvSpPr>
        <p:spPr/>
        <p:txBody>
          <a:bodyPr/>
          <a:lstStyle/>
          <a:p>
            <a:r>
              <a:rPr lang="en-AU" dirty="0"/>
              <a:t>New Era</a:t>
            </a:r>
          </a:p>
        </p:txBody>
      </p:sp>
      <p:sp>
        <p:nvSpPr>
          <p:cNvPr id="3" name="Content Placeholder 2">
            <a:extLst>
              <a:ext uri="{FF2B5EF4-FFF2-40B4-BE49-F238E27FC236}">
                <a16:creationId xmlns:a16="http://schemas.microsoft.com/office/drawing/2014/main" id="{31A6132C-A639-428C-8B17-299F417F40F1}"/>
              </a:ext>
            </a:extLst>
          </p:cNvPr>
          <p:cNvSpPr>
            <a:spLocks noGrp="1"/>
          </p:cNvSpPr>
          <p:nvPr>
            <p:ph idx="1"/>
          </p:nvPr>
        </p:nvSpPr>
        <p:spPr/>
        <p:txBody>
          <a:bodyPr/>
          <a:lstStyle/>
          <a:p>
            <a:pPr marL="0" indent="0">
              <a:buNone/>
            </a:pPr>
            <a:r>
              <a:rPr lang="en-US" b="1" dirty="0"/>
              <a:t>Definition of ‘</a:t>
            </a:r>
            <a:r>
              <a:rPr lang="en-US" b="1" dirty="0" err="1"/>
              <a:t>Era:’</a:t>
            </a:r>
            <a:r>
              <a:rPr lang="en-US" dirty="0" err="1"/>
              <a:t>a</a:t>
            </a:r>
            <a:r>
              <a:rPr lang="en-US" dirty="0"/>
              <a:t> period of time marked by distinctive character or events; a point in time from which succeeding years are numbered.</a:t>
            </a:r>
          </a:p>
          <a:p>
            <a:pPr marL="0" indent="0">
              <a:buNone/>
            </a:pPr>
            <a:endParaRPr lang="en-AU" dirty="0"/>
          </a:p>
        </p:txBody>
      </p:sp>
    </p:spTree>
    <p:extLst>
      <p:ext uri="{BB962C8B-B14F-4D97-AF65-F5344CB8AC3E}">
        <p14:creationId xmlns:p14="http://schemas.microsoft.com/office/powerpoint/2010/main" val="419277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E4EC0-3EC1-48AA-A8F7-171C8DB2AB7E}"/>
              </a:ext>
            </a:extLst>
          </p:cNvPr>
          <p:cNvSpPr>
            <a:spLocks noGrp="1"/>
          </p:cNvSpPr>
          <p:nvPr>
            <p:ph type="title"/>
          </p:nvPr>
        </p:nvSpPr>
        <p:spPr/>
        <p:txBody>
          <a:bodyPr/>
          <a:lstStyle/>
          <a:p>
            <a:r>
              <a:rPr lang="en-AU" dirty="0"/>
              <a:t>The Outpouring of the Holy Spirit</a:t>
            </a:r>
          </a:p>
        </p:txBody>
      </p:sp>
      <p:sp>
        <p:nvSpPr>
          <p:cNvPr id="3" name="Content Placeholder 2">
            <a:extLst>
              <a:ext uri="{FF2B5EF4-FFF2-40B4-BE49-F238E27FC236}">
                <a16:creationId xmlns:a16="http://schemas.microsoft.com/office/drawing/2014/main" id="{548355BC-046B-4900-A21F-6F5B19383C5A}"/>
              </a:ext>
            </a:extLst>
          </p:cNvPr>
          <p:cNvSpPr>
            <a:spLocks noGrp="1"/>
          </p:cNvSpPr>
          <p:nvPr>
            <p:ph idx="1"/>
          </p:nvPr>
        </p:nvSpPr>
        <p:spPr/>
        <p:txBody>
          <a:bodyPr/>
          <a:lstStyle/>
          <a:p>
            <a:r>
              <a:rPr lang="en-AU" dirty="0"/>
              <a:t>There is a great outpouring</a:t>
            </a:r>
          </a:p>
          <a:p>
            <a:r>
              <a:rPr lang="en-AU" dirty="0"/>
              <a:t>It began in the book of Acts</a:t>
            </a:r>
          </a:p>
          <a:p>
            <a:pPr marL="0" indent="0">
              <a:buNone/>
            </a:pPr>
            <a:endParaRPr lang="en-AU" dirty="0"/>
          </a:p>
          <a:p>
            <a:pPr marL="0" indent="0">
              <a:buNone/>
            </a:pPr>
            <a:r>
              <a:rPr lang="en-AU" b="1" dirty="0"/>
              <a:t>2 Corinthians 13:14</a:t>
            </a:r>
          </a:p>
          <a:p>
            <a:pPr marL="0" indent="0">
              <a:buNone/>
            </a:pPr>
            <a:r>
              <a:rPr lang="en-GB" b="1" baseline="30000" dirty="0"/>
              <a:t>14</a:t>
            </a:r>
            <a:r>
              <a:rPr lang="en-GB" dirty="0"/>
              <a:t> The grace of the Lord Jesus Christ, and the love of God, and the communion of the Holy Spirit be with you all. Amen.</a:t>
            </a:r>
            <a:endParaRPr lang="en-AU" dirty="0"/>
          </a:p>
        </p:txBody>
      </p:sp>
    </p:spTree>
    <p:extLst>
      <p:ext uri="{BB962C8B-B14F-4D97-AF65-F5344CB8AC3E}">
        <p14:creationId xmlns:p14="http://schemas.microsoft.com/office/powerpoint/2010/main" val="1443243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52631-4356-4116-9EEB-362ED80AB6E2}"/>
              </a:ext>
            </a:extLst>
          </p:cNvPr>
          <p:cNvSpPr>
            <a:spLocks noGrp="1"/>
          </p:cNvSpPr>
          <p:nvPr>
            <p:ph type="title"/>
          </p:nvPr>
        </p:nvSpPr>
        <p:spPr/>
        <p:txBody>
          <a:bodyPr/>
          <a:lstStyle/>
          <a:p>
            <a:r>
              <a:rPr lang="en-AU" dirty="0"/>
              <a:t>Luke 3:21-22</a:t>
            </a:r>
          </a:p>
        </p:txBody>
      </p:sp>
      <p:sp>
        <p:nvSpPr>
          <p:cNvPr id="3" name="Content Placeholder 2">
            <a:extLst>
              <a:ext uri="{FF2B5EF4-FFF2-40B4-BE49-F238E27FC236}">
                <a16:creationId xmlns:a16="http://schemas.microsoft.com/office/drawing/2014/main" id="{F1B27D8F-6E81-418F-AA2E-71C374D709ED}"/>
              </a:ext>
            </a:extLst>
          </p:cNvPr>
          <p:cNvSpPr>
            <a:spLocks noGrp="1"/>
          </p:cNvSpPr>
          <p:nvPr>
            <p:ph idx="1"/>
          </p:nvPr>
        </p:nvSpPr>
        <p:spPr/>
        <p:txBody>
          <a:bodyPr/>
          <a:lstStyle/>
          <a:p>
            <a:pPr marL="0" indent="0">
              <a:buNone/>
            </a:pPr>
            <a:r>
              <a:rPr lang="en-GB" b="1" baseline="30000" dirty="0"/>
              <a:t>21 </a:t>
            </a:r>
            <a:r>
              <a:rPr lang="en-GB" dirty="0"/>
              <a:t>When all the people were baptized, it came to pass that Jesus also was baptized; and while He prayed, the heaven was opened. </a:t>
            </a:r>
          </a:p>
          <a:p>
            <a:pPr marL="0" indent="0">
              <a:buNone/>
            </a:pPr>
            <a:r>
              <a:rPr lang="en-GB" b="1" baseline="30000" dirty="0"/>
              <a:t>22 </a:t>
            </a:r>
            <a:r>
              <a:rPr lang="en-GB" dirty="0"/>
              <a:t>And the Holy Spirit descended in bodily form like a dove upon Him, and a </a:t>
            </a:r>
            <a:r>
              <a:rPr lang="en-GB" b="1" u="sng" dirty="0"/>
              <a:t>voice</a:t>
            </a:r>
            <a:r>
              <a:rPr lang="en-GB" dirty="0"/>
              <a:t> came from heaven which said, “You are My beloved Son; in You I am well pleased.”</a:t>
            </a:r>
            <a:endParaRPr lang="en-AU" dirty="0"/>
          </a:p>
        </p:txBody>
      </p:sp>
    </p:spTree>
    <p:extLst>
      <p:ext uri="{BB962C8B-B14F-4D97-AF65-F5344CB8AC3E}">
        <p14:creationId xmlns:p14="http://schemas.microsoft.com/office/powerpoint/2010/main" val="3328813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7059A-DD20-426B-AE52-36C6F3B340A2}"/>
              </a:ext>
            </a:extLst>
          </p:cNvPr>
          <p:cNvSpPr>
            <a:spLocks noGrp="1"/>
          </p:cNvSpPr>
          <p:nvPr>
            <p:ph type="title"/>
          </p:nvPr>
        </p:nvSpPr>
        <p:spPr/>
        <p:txBody>
          <a:bodyPr/>
          <a:lstStyle/>
          <a:p>
            <a:r>
              <a:rPr lang="en-AU" dirty="0"/>
              <a:t>1. The Voice of the Lord will be clear</a:t>
            </a:r>
          </a:p>
        </p:txBody>
      </p:sp>
      <p:sp>
        <p:nvSpPr>
          <p:cNvPr id="3" name="Content Placeholder 2">
            <a:extLst>
              <a:ext uri="{FF2B5EF4-FFF2-40B4-BE49-F238E27FC236}">
                <a16:creationId xmlns:a16="http://schemas.microsoft.com/office/drawing/2014/main" id="{1AAA7E32-7307-4A19-84F4-D93053D8DFCB}"/>
              </a:ext>
            </a:extLst>
          </p:cNvPr>
          <p:cNvSpPr>
            <a:spLocks noGrp="1"/>
          </p:cNvSpPr>
          <p:nvPr>
            <p:ph idx="1"/>
          </p:nvPr>
        </p:nvSpPr>
        <p:spPr/>
        <p:txBody>
          <a:bodyPr>
            <a:normAutofit/>
          </a:bodyPr>
          <a:lstStyle/>
          <a:p>
            <a:r>
              <a:rPr lang="en-AU" dirty="0"/>
              <a:t>It is a sound of the Father to the sons</a:t>
            </a:r>
          </a:p>
          <a:p>
            <a:r>
              <a:rPr lang="en-AU" dirty="0"/>
              <a:t>It’s the sound of victory</a:t>
            </a:r>
          </a:p>
          <a:p>
            <a:r>
              <a:rPr lang="en-AU" dirty="0"/>
              <a:t>It is the sound of the Lion of Judah</a:t>
            </a:r>
          </a:p>
          <a:p>
            <a:r>
              <a:rPr lang="en-AU" dirty="0"/>
              <a:t>It is the sound of a trumpet</a:t>
            </a:r>
          </a:p>
          <a:p>
            <a:r>
              <a:rPr lang="en-AU" dirty="0"/>
              <a:t>There is a voice behind </a:t>
            </a:r>
            <a:r>
              <a:rPr lang="en-AU"/>
              <a:t>every message</a:t>
            </a:r>
          </a:p>
          <a:p>
            <a:r>
              <a:rPr lang="en-AU" dirty="0"/>
              <a:t>God will shake everything that can be shaken</a:t>
            </a:r>
          </a:p>
        </p:txBody>
      </p:sp>
    </p:spTree>
    <p:extLst>
      <p:ext uri="{BB962C8B-B14F-4D97-AF65-F5344CB8AC3E}">
        <p14:creationId xmlns:p14="http://schemas.microsoft.com/office/powerpoint/2010/main" val="3753815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3698E-40E5-4E0A-90E6-273120862901}"/>
              </a:ext>
            </a:extLst>
          </p:cNvPr>
          <p:cNvSpPr>
            <a:spLocks noGrp="1"/>
          </p:cNvSpPr>
          <p:nvPr>
            <p:ph type="title"/>
          </p:nvPr>
        </p:nvSpPr>
        <p:spPr/>
        <p:txBody>
          <a:bodyPr/>
          <a:lstStyle/>
          <a:p>
            <a:r>
              <a:rPr lang="en-AU" dirty="0"/>
              <a:t>Psalm 110</a:t>
            </a:r>
          </a:p>
        </p:txBody>
      </p:sp>
      <p:sp>
        <p:nvSpPr>
          <p:cNvPr id="3" name="Content Placeholder 2">
            <a:extLst>
              <a:ext uri="{FF2B5EF4-FFF2-40B4-BE49-F238E27FC236}">
                <a16:creationId xmlns:a16="http://schemas.microsoft.com/office/drawing/2014/main" id="{0418676B-F561-4CC6-BC70-2718D28D8846}"/>
              </a:ext>
            </a:extLst>
          </p:cNvPr>
          <p:cNvSpPr>
            <a:spLocks noGrp="1"/>
          </p:cNvSpPr>
          <p:nvPr>
            <p:ph idx="1"/>
          </p:nvPr>
        </p:nvSpPr>
        <p:spPr>
          <a:xfrm>
            <a:off x="251520" y="692696"/>
            <a:ext cx="8712968" cy="5832648"/>
          </a:xfrm>
        </p:spPr>
        <p:txBody>
          <a:bodyPr>
            <a:normAutofit fontScale="92500"/>
          </a:bodyPr>
          <a:lstStyle/>
          <a:p>
            <a:pPr marL="0" indent="0">
              <a:buNone/>
            </a:pPr>
            <a:r>
              <a:rPr lang="en-GB" b="1" baseline="30000" dirty="0"/>
              <a:t>1</a:t>
            </a:r>
            <a:r>
              <a:rPr lang="en-GB" dirty="0"/>
              <a:t> The </a:t>
            </a:r>
            <a:r>
              <a:rPr lang="en-GB" cap="small" dirty="0"/>
              <a:t>Lord</a:t>
            </a:r>
            <a:r>
              <a:rPr lang="en-GB" dirty="0"/>
              <a:t> </a:t>
            </a:r>
            <a:r>
              <a:rPr lang="en-GB" b="1" dirty="0"/>
              <a:t>said</a:t>
            </a:r>
            <a:r>
              <a:rPr lang="en-GB" dirty="0"/>
              <a:t> to my Lord, “Sit at My right hand, Till I make Your enemies Your footstool.”</a:t>
            </a:r>
            <a:br>
              <a:rPr lang="en-GB" dirty="0"/>
            </a:br>
            <a:r>
              <a:rPr lang="en-GB" b="1" baseline="30000" dirty="0"/>
              <a:t>2 </a:t>
            </a:r>
            <a:r>
              <a:rPr lang="en-GB" dirty="0"/>
              <a:t>The </a:t>
            </a:r>
            <a:r>
              <a:rPr lang="en-GB" cap="small" dirty="0"/>
              <a:t>Lord</a:t>
            </a:r>
            <a:r>
              <a:rPr lang="en-GB" dirty="0"/>
              <a:t> shall send the rod of Your strength out of Zion. Rule in the midst of Your enemies!</a:t>
            </a:r>
          </a:p>
          <a:p>
            <a:pPr marL="0" indent="0">
              <a:buNone/>
            </a:pPr>
            <a:r>
              <a:rPr lang="en-GB" b="1" baseline="30000" dirty="0"/>
              <a:t>3 </a:t>
            </a:r>
            <a:r>
              <a:rPr lang="en-GB" dirty="0"/>
              <a:t>Your people </a:t>
            </a:r>
            <a:r>
              <a:rPr lang="en-GB" i="1" dirty="0"/>
              <a:t>shall be</a:t>
            </a:r>
            <a:r>
              <a:rPr lang="en-GB" dirty="0"/>
              <a:t> volunteers in the day of Your power; in the beauties of holiness, from the womb of the morning, You have the dew of Your youth.</a:t>
            </a:r>
            <a:br>
              <a:rPr lang="en-GB" dirty="0"/>
            </a:br>
            <a:r>
              <a:rPr lang="en-GB" b="1" baseline="30000" dirty="0"/>
              <a:t>4 </a:t>
            </a:r>
            <a:r>
              <a:rPr lang="en-GB" dirty="0"/>
              <a:t>The </a:t>
            </a:r>
            <a:r>
              <a:rPr lang="en-GB" cap="small" dirty="0"/>
              <a:t>Lord</a:t>
            </a:r>
            <a:r>
              <a:rPr lang="en-GB" dirty="0"/>
              <a:t> has sworn and will not relent, “You </a:t>
            </a:r>
            <a:r>
              <a:rPr lang="en-GB" i="1" dirty="0"/>
              <a:t>are</a:t>
            </a:r>
            <a:r>
              <a:rPr lang="en-GB" dirty="0"/>
              <a:t> a priest forever according to the order of Melchizedek.”</a:t>
            </a:r>
          </a:p>
          <a:p>
            <a:pPr marL="0" indent="0">
              <a:buNone/>
            </a:pPr>
            <a:endParaRPr lang="en-AU" sz="2400" dirty="0"/>
          </a:p>
        </p:txBody>
      </p:sp>
    </p:spTree>
    <p:extLst>
      <p:ext uri="{BB962C8B-B14F-4D97-AF65-F5344CB8AC3E}">
        <p14:creationId xmlns:p14="http://schemas.microsoft.com/office/powerpoint/2010/main" val="476758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0CA37-8E76-4FD3-AECC-3A1347A4DC7D}"/>
              </a:ext>
            </a:extLst>
          </p:cNvPr>
          <p:cNvSpPr>
            <a:spLocks noGrp="1"/>
          </p:cNvSpPr>
          <p:nvPr>
            <p:ph type="title"/>
          </p:nvPr>
        </p:nvSpPr>
        <p:spPr/>
        <p:txBody>
          <a:bodyPr/>
          <a:lstStyle/>
          <a:p>
            <a:r>
              <a:rPr lang="en-AU" dirty="0"/>
              <a:t>Amos 3:7-8</a:t>
            </a:r>
          </a:p>
        </p:txBody>
      </p:sp>
      <p:sp>
        <p:nvSpPr>
          <p:cNvPr id="3" name="Content Placeholder 2">
            <a:extLst>
              <a:ext uri="{FF2B5EF4-FFF2-40B4-BE49-F238E27FC236}">
                <a16:creationId xmlns:a16="http://schemas.microsoft.com/office/drawing/2014/main" id="{4573EB71-DDCB-4D75-A24B-69905EB9C14C}"/>
              </a:ext>
            </a:extLst>
          </p:cNvPr>
          <p:cNvSpPr>
            <a:spLocks noGrp="1"/>
          </p:cNvSpPr>
          <p:nvPr>
            <p:ph idx="1"/>
          </p:nvPr>
        </p:nvSpPr>
        <p:spPr/>
        <p:txBody>
          <a:bodyPr/>
          <a:lstStyle/>
          <a:p>
            <a:pPr marL="0" indent="0">
              <a:buNone/>
            </a:pPr>
            <a:r>
              <a:rPr lang="en-GB" b="1" baseline="30000" dirty="0"/>
              <a:t>7 </a:t>
            </a:r>
            <a:r>
              <a:rPr lang="en-GB" dirty="0"/>
              <a:t>Surely the Lord </a:t>
            </a:r>
            <a:r>
              <a:rPr lang="en-GB" cap="small" dirty="0"/>
              <a:t>God</a:t>
            </a:r>
            <a:r>
              <a:rPr lang="en-GB" dirty="0"/>
              <a:t> does nothing,</a:t>
            </a:r>
            <a:br>
              <a:rPr lang="en-GB" dirty="0"/>
            </a:br>
            <a:r>
              <a:rPr lang="en-GB" dirty="0"/>
              <a:t>Unless He reveals His secret to His servants the prophets.</a:t>
            </a:r>
            <a:br>
              <a:rPr lang="en-GB" dirty="0"/>
            </a:br>
            <a:r>
              <a:rPr lang="en-GB" b="1" baseline="30000" dirty="0"/>
              <a:t>8 </a:t>
            </a:r>
            <a:r>
              <a:rPr lang="en-GB" dirty="0"/>
              <a:t>A lion has roared!</a:t>
            </a:r>
            <a:br>
              <a:rPr lang="en-GB" dirty="0"/>
            </a:br>
            <a:r>
              <a:rPr lang="en-GB" dirty="0"/>
              <a:t>Who will not fear?</a:t>
            </a:r>
            <a:br>
              <a:rPr lang="en-GB" dirty="0"/>
            </a:br>
            <a:r>
              <a:rPr lang="en-GB" dirty="0"/>
              <a:t>The Lord </a:t>
            </a:r>
            <a:r>
              <a:rPr lang="en-GB" cap="small" dirty="0"/>
              <a:t>God</a:t>
            </a:r>
            <a:r>
              <a:rPr lang="en-GB" dirty="0"/>
              <a:t> has spoken!</a:t>
            </a:r>
            <a:br>
              <a:rPr lang="en-GB" dirty="0"/>
            </a:br>
            <a:r>
              <a:rPr lang="en-GB" dirty="0"/>
              <a:t>Who can but prophesy?</a:t>
            </a:r>
            <a:endParaRPr lang="en-AU" dirty="0"/>
          </a:p>
        </p:txBody>
      </p:sp>
    </p:spTree>
    <p:extLst>
      <p:ext uri="{BB962C8B-B14F-4D97-AF65-F5344CB8AC3E}">
        <p14:creationId xmlns:p14="http://schemas.microsoft.com/office/powerpoint/2010/main" val="3949486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193BE-3424-446C-AA2A-A20BDBF959C2}"/>
              </a:ext>
            </a:extLst>
          </p:cNvPr>
          <p:cNvSpPr>
            <a:spLocks noGrp="1"/>
          </p:cNvSpPr>
          <p:nvPr>
            <p:ph type="title"/>
          </p:nvPr>
        </p:nvSpPr>
        <p:spPr/>
        <p:txBody>
          <a:bodyPr/>
          <a:lstStyle/>
          <a:p>
            <a:r>
              <a:rPr lang="en-AU" dirty="0"/>
              <a:t>2. My Responsibility To Hear</a:t>
            </a:r>
          </a:p>
        </p:txBody>
      </p:sp>
      <p:sp>
        <p:nvSpPr>
          <p:cNvPr id="3" name="Content Placeholder 2">
            <a:extLst>
              <a:ext uri="{FF2B5EF4-FFF2-40B4-BE49-F238E27FC236}">
                <a16:creationId xmlns:a16="http://schemas.microsoft.com/office/drawing/2014/main" id="{6DAF80C6-494F-4C82-B4FE-74EAFE05D1A9}"/>
              </a:ext>
            </a:extLst>
          </p:cNvPr>
          <p:cNvSpPr>
            <a:spLocks noGrp="1"/>
          </p:cNvSpPr>
          <p:nvPr>
            <p:ph idx="1"/>
          </p:nvPr>
        </p:nvSpPr>
        <p:spPr>
          <a:xfrm>
            <a:off x="251520" y="908720"/>
            <a:ext cx="8712968" cy="5544616"/>
          </a:xfrm>
        </p:spPr>
        <p:txBody>
          <a:bodyPr>
            <a:normAutofit lnSpcReduction="10000"/>
          </a:bodyPr>
          <a:lstStyle/>
          <a:p>
            <a:r>
              <a:rPr lang="en-AU" dirty="0"/>
              <a:t>Take heed what you hear and how you hear</a:t>
            </a:r>
          </a:p>
          <a:p>
            <a:r>
              <a:rPr lang="en-AU" dirty="0"/>
              <a:t>He who has an ear; let him hear what the Spirit says to the churches</a:t>
            </a:r>
          </a:p>
          <a:p>
            <a:r>
              <a:rPr lang="en-AU" dirty="0"/>
              <a:t>Hearing has to do with listening and doing</a:t>
            </a:r>
          </a:p>
          <a:p>
            <a:r>
              <a:rPr lang="en-AU" dirty="0"/>
              <a:t>Hearing has do with our attitude</a:t>
            </a:r>
          </a:p>
          <a:p>
            <a:r>
              <a:rPr lang="en-AU" b="1" dirty="0"/>
              <a:t>Today</a:t>
            </a:r>
            <a:r>
              <a:rPr lang="en-AU" dirty="0"/>
              <a:t> when you hear His voice…</a:t>
            </a:r>
          </a:p>
          <a:p>
            <a:r>
              <a:rPr lang="en-AU" dirty="0"/>
              <a:t>The people were content with just a message (Ex 20:18-21; </a:t>
            </a:r>
            <a:r>
              <a:rPr lang="en-AU" dirty="0" err="1"/>
              <a:t>Ez</a:t>
            </a:r>
            <a:r>
              <a:rPr lang="en-AU" dirty="0"/>
              <a:t> 33:31)</a:t>
            </a:r>
          </a:p>
          <a:p>
            <a:r>
              <a:rPr lang="en-AU" dirty="0"/>
              <a:t>We will either draw near and stand afar</a:t>
            </a:r>
          </a:p>
          <a:p>
            <a:pPr marL="0" indent="0">
              <a:buNone/>
            </a:pPr>
            <a:endParaRPr lang="en-AU" dirty="0"/>
          </a:p>
        </p:txBody>
      </p:sp>
    </p:spTree>
    <p:extLst>
      <p:ext uri="{BB962C8B-B14F-4D97-AF65-F5344CB8AC3E}">
        <p14:creationId xmlns:p14="http://schemas.microsoft.com/office/powerpoint/2010/main" val="1103771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8145C-DDB0-44D9-80AD-98FAD2DCC194}"/>
              </a:ext>
            </a:extLst>
          </p:cNvPr>
          <p:cNvSpPr>
            <a:spLocks noGrp="1"/>
          </p:cNvSpPr>
          <p:nvPr>
            <p:ph type="title"/>
          </p:nvPr>
        </p:nvSpPr>
        <p:spPr/>
        <p:txBody>
          <a:bodyPr/>
          <a:lstStyle/>
          <a:p>
            <a:r>
              <a:rPr lang="en-AU" dirty="0"/>
              <a:t>Exodus 20:18-21</a:t>
            </a:r>
          </a:p>
        </p:txBody>
      </p:sp>
      <p:sp>
        <p:nvSpPr>
          <p:cNvPr id="3" name="Content Placeholder 2">
            <a:extLst>
              <a:ext uri="{FF2B5EF4-FFF2-40B4-BE49-F238E27FC236}">
                <a16:creationId xmlns:a16="http://schemas.microsoft.com/office/drawing/2014/main" id="{A3969E78-A640-4C21-9418-49D398D73F93}"/>
              </a:ext>
            </a:extLst>
          </p:cNvPr>
          <p:cNvSpPr>
            <a:spLocks noGrp="1"/>
          </p:cNvSpPr>
          <p:nvPr>
            <p:ph idx="1"/>
          </p:nvPr>
        </p:nvSpPr>
        <p:spPr>
          <a:xfrm>
            <a:off x="251520" y="1207293"/>
            <a:ext cx="8712968" cy="5390059"/>
          </a:xfrm>
        </p:spPr>
        <p:txBody>
          <a:bodyPr>
            <a:normAutofit fontScale="85000" lnSpcReduction="10000"/>
          </a:bodyPr>
          <a:lstStyle/>
          <a:p>
            <a:pPr marL="0" indent="0">
              <a:buNone/>
            </a:pPr>
            <a:r>
              <a:rPr lang="en-GB" b="1" baseline="30000" dirty="0"/>
              <a:t>18 </a:t>
            </a:r>
            <a:r>
              <a:rPr lang="en-GB" dirty="0"/>
              <a:t>Now all the people witnessed the </a:t>
            </a:r>
            <a:r>
              <a:rPr lang="en-GB" dirty="0" err="1"/>
              <a:t>thunderings</a:t>
            </a:r>
            <a:r>
              <a:rPr lang="en-GB" dirty="0"/>
              <a:t>, the lightning flashes, the sound of the trumpet, and the mountain smoking; and when the people saw </a:t>
            </a:r>
            <a:r>
              <a:rPr lang="en-GB" i="1" dirty="0"/>
              <a:t>it,</a:t>
            </a:r>
            <a:r>
              <a:rPr lang="en-GB" dirty="0"/>
              <a:t> they trembled and stood afar off. </a:t>
            </a:r>
          </a:p>
          <a:p>
            <a:pPr marL="0" indent="0">
              <a:buNone/>
            </a:pPr>
            <a:r>
              <a:rPr lang="en-GB" b="1" baseline="30000" dirty="0"/>
              <a:t>19 </a:t>
            </a:r>
            <a:r>
              <a:rPr lang="en-GB" dirty="0"/>
              <a:t>Then they said to Moses, “You speak with us, and we will hear; but let not God speak with us, lest we die.”</a:t>
            </a:r>
          </a:p>
          <a:p>
            <a:pPr marL="0" indent="0">
              <a:buNone/>
            </a:pPr>
            <a:r>
              <a:rPr lang="en-GB" b="1" baseline="30000" dirty="0"/>
              <a:t>20 </a:t>
            </a:r>
            <a:r>
              <a:rPr lang="en-GB" dirty="0"/>
              <a:t>And Moses said to the people, “Do not fear; for God has come to test you, and that His fear may be before you, so that you may not sin.” </a:t>
            </a:r>
          </a:p>
          <a:p>
            <a:pPr marL="0" indent="0">
              <a:buNone/>
            </a:pPr>
            <a:r>
              <a:rPr lang="en-GB" b="1" baseline="30000" dirty="0"/>
              <a:t>21 </a:t>
            </a:r>
            <a:r>
              <a:rPr lang="en-GB" dirty="0"/>
              <a:t>So the </a:t>
            </a:r>
            <a:r>
              <a:rPr lang="en-GB" b="1" u="sng" dirty="0"/>
              <a:t>people stood afar off</a:t>
            </a:r>
            <a:r>
              <a:rPr lang="en-GB" dirty="0"/>
              <a:t>, but </a:t>
            </a:r>
            <a:r>
              <a:rPr lang="en-GB" b="1" u="sng" dirty="0"/>
              <a:t>Moses</a:t>
            </a:r>
            <a:r>
              <a:rPr lang="en-GB" u="sng" dirty="0"/>
              <a:t> </a:t>
            </a:r>
            <a:r>
              <a:rPr lang="en-GB" b="1" u="sng" dirty="0"/>
              <a:t>drew</a:t>
            </a:r>
            <a:r>
              <a:rPr lang="en-GB" u="sng" dirty="0"/>
              <a:t> </a:t>
            </a:r>
            <a:r>
              <a:rPr lang="en-GB" b="1" u="sng" dirty="0"/>
              <a:t>near</a:t>
            </a:r>
            <a:r>
              <a:rPr lang="en-GB" dirty="0"/>
              <a:t> the thick darkness where God </a:t>
            </a:r>
            <a:r>
              <a:rPr lang="en-GB" i="1" dirty="0"/>
              <a:t>was.</a:t>
            </a:r>
            <a:endParaRPr lang="en-GB" dirty="0"/>
          </a:p>
          <a:p>
            <a:pPr marL="0" indent="0">
              <a:buNone/>
            </a:pPr>
            <a:endParaRPr lang="en-AU" dirty="0"/>
          </a:p>
        </p:txBody>
      </p:sp>
    </p:spTree>
    <p:extLst>
      <p:ext uri="{BB962C8B-B14F-4D97-AF65-F5344CB8AC3E}">
        <p14:creationId xmlns:p14="http://schemas.microsoft.com/office/powerpoint/2010/main" val="331478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2E6E8-5D65-4BD1-A4AF-B77CCA272366}"/>
              </a:ext>
            </a:extLst>
          </p:cNvPr>
          <p:cNvSpPr>
            <a:spLocks noGrp="1"/>
          </p:cNvSpPr>
          <p:nvPr>
            <p:ph type="title"/>
          </p:nvPr>
        </p:nvSpPr>
        <p:spPr/>
        <p:txBody>
          <a:bodyPr/>
          <a:lstStyle/>
          <a:p>
            <a:r>
              <a:rPr lang="en-AU" dirty="0"/>
              <a:t>Ezekiel 33:31</a:t>
            </a:r>
          </a:p>
        </p:txBody>
      </p:sp>
      <p:sp>
        <p:nvSpPr>
          <p:cNvPr id="3" name="Content Placeholder 2">
            <a:extLst>
              <a:ext uri="{FF2B5EF4-FFF2-40B4-BE49-F238E27FC236}">
                <a16:creationId xmlns:a16="http://schemas.microsoft.com/office/drawing/2014/main" id="{3B8461F4-50AE-4E69-ABAC-FB99D4DA9D26}"/>
              </a:ext>
            </a:extLst>
          </p:cNvPr>
          <p:cNvSpPr>
            <a:spLocks noGrp="1"/>
          </p:cNvSpPr>
          <p:nvPr>
            <p:ph idx="1"/>
          </p:nvPr>
        </p:nvSpPr>
        <p:spPr/>
        <p:txBody>
          <a:bodyPr/>
          <a:lstStyle/>
          <a:p>
            <a:pPr marL="0" indent="0">
              <a:buNone/>
            </a:pPr>
            <a:r>
              <a:rPr lang="en-GB" b="1" baseline="30000" dirty="0"/>
              <a:t>31 </a:t>
            </a:r>
            <a:r>
              <a:rPr lang="en-GB" dirty="0"/>
              <a:t>So they come to you as people do, they sit before you </a:t>
            </a:r>
            <a:r>
              <a:rPr lang="en-GB" i="1" dirty="0"/>
              <a:t>as</a:t>
            </a:r>
            <a:r>
              <a:rPr lang="en-GB" dirty="0"/>
              <a:t> My people, and they hear your words, but they do not do them; for with their mouth they show much love, </a:t>
            </a:r>
            <a:r>
              <a:rPr lang="en-GB" i="1" dirty="0"/>
              <a:t>but</a:t>
            </a:r>
            <a:r>
              <a:rPr lang="en-GB" dirty="0"/>
              <a:t> their hearts pursue their </a:t>
            </a:r>
            <a:r>
              <a:rPr lang="en-GB" i="1" dirty="0"/>
              <a:t>own</a:t>
            </a:r>
            <a:r>
              <a:rPr lang="en-GB" dirty="0"/>
              <a:t> gain.</a:t>
            </a:r>
          </a:p>
          <a:p>
            <a:pPr marL="0" indent="0">
              <a:buNone/>
            </a:pPr>
            <a:endParaRPr lang="en-GB" dirty="0"/>
          </a:p>
          <a:p>
            <a:pPr marL="0" indent="0">
              <a:buNone/>
            </a:pPr>
            <a:r>
              <a:rPr lang="en-GB" b="1" dirty="0"/>
              <a:t>How do you I know I’m not hearing?</a:t>
            </a:r>
          </a:p>
          <a:p>
            <a:pPr marL="0" indent="0">
              <a:buNone/>
            </a:pPr>
            <a:r>
              <a:rPr lang="en-GB" dirty="0"/>
              <a:t>I am neither changing nor growing</a:t>
            </a:r>
            <a:endParaRPr lang="en-AU" dirty="0"/>
          </a:p>
        </p:txBody>
      </p:sp>
    </p:spTree>
    <p:extLst>
      <p:ext uri="{BB962C8B-B14F-4D97-AF65-F5344CB8AC3E}">
        <p14:creationId xmlns:p14="http://schemas.microsoft.com/office/powerpoint/2010/main" val="4131688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A0740-9D90-428E-A6DF-465409010D4B}"/>
              </a:ext>
            </a:extLst>
          </p:cNvPr>
          <p:cNvSpPr>
            <a:spLocks noGrp="1"/>
          </p:cNvSpPr>
          <p:nvPr>
            <p:ph type="title"/>
          </p:nvPr>
        </p:nvSpPr>
        <p:spPr/>
        <p:txBody>
          <a:bodyPr/>
          <a:lstStyle/>
          <a:p>
            <a:r>
              <a:rPr lang="en-AU" dirty="0"/>
              <a:t>3. A Time to Declare what The Father has Decreed</a:t>
            </a:r>
          </a:p>
        </p:txBody>
      </p:sp>
      <p:sp>
        <p:nvSpPr>
          <p:cNvPr id="3" name="Content Placeholder 2">
            <a:extLst>
              <a:ext uri="{FF2B5EF4-FFF2-40B4-BE49-F238E27FC236}">
                <a16:creationId xmlns:a16="http://schemas.microsoft.com/office/drawing/2014/main" id="{22A91B0B-33EF-4521-8D28-23F92C81F1EE}"/>
              </a:ext>
            </a:extLst>
          </p:cNvPr>
          <p:cNvSpPr>
            <a:spLocks noGrp="1"/>
          </p:cNvSpPr>
          <p:nvPr>
            <p:ph idx="1"/>
          </p:nvPr>
        </p:nvSpPr>
        <p:spPr/>
        <p:txBody>
          <a:bodyPr/>
          <a:lstStyle/>
          <a:p>
            <a:r>
              <a:rPr lang="en-AU" dirty="0"/>
              <a:t>Observe what has been emphasised since September: </a:t>
            </a:r>
            <a:r>
              <a:rPr lang="en-AU" b="1" u="sng" dirty="0"/>
              <a:t>Waiting</a:t>
            </a:r>
            <a:r>
              <a:rPr lang="en-AU" dirty="0"/>
              <a:t>, </a:t>
            </a:r>
            <a:r>
              <a:rPr lang="en-AU" b="1" u="sng" dirty="0"/>
              <a:t>Receiving</a:t>
            </a:r>
            <a:r>
              <a:rPr lang="en-AU" dirty="0"/>
              <a:t>, </a:t>
            </a:r>
            <a:r>
              <a:rPr lang="en-AU" b="1" u="sng" dirty="0"/>
              <a:t>Declaration</a:t>
            </a:r>
          </a:p>
          <a:p>
            <a:r>
              <a:rPr lang="en-AU" dirty="0"/>
              <a:t>Change vocabulary to speak like God</a:t>
            </a:r>
          </a:p>
          <a:p>
            <a:r>
              <a:rPr lang="en-AU" dirty="0"/>
              <a:t>Take heed to what we speak and how we speak</a:t>
            </a:r>
          </a:p>
          <a:p>
            <a:r>
              <a:rPr lang="en-AU" dirty="0"/>
              <a:t>Nothing will happen without His Word (John 1:3). We give a voice to His Word</a:t>
            </a:r>
          </a:p>
          <a:p>
            <a:endParaRPr lang="en-AU" dirty="0"/>
          </a:p>
        </p:txBody>
      </p:sp>
    </p:spTree>
    <p:extLst>
      <p:ext uri="{BB962C8B-B14F-4D97-AF65-F5344CB8AC3E}">
        <p14:creationId xmlns:p14="http://schemas.microsoft.com/office/powerpoint/2010/main" val="30287604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EF889-B9EA-4BC4-A077-D7F18009F14D}"/>
              </a:ext>
            </a:extLst>
          </p:cNvPr>
          <p:cNvSpPr>
            <a:spLocks noGrp="1"/>
          </p:cNvSpPr>
          <p:nvPr>
            <p:ph type="title"/>
          </p:nvPr>
        </p:nvSpPr>
        <p:spPr/>
        <p:txBody>
          <a:bodyPr/>
          <a:lstStyle/>
          <a:p>
            <a:r>
              <a:rPr lang="en-AU" dirty="0"/>
              <a:t>Deuteronomy 30:11-14</a:t>
            </a:r>
          </a:p>
        </p:txBody>
      </p:sp>
      <p:sp>
        <p:nvSpPr>
          <p:cNvPr id="3" name="Content Placeholder 2">
            <a:extLst>
              <a:ext uri="{FF2B5EF4-FFF2-40B4-BE49-F238E27FC236}">
                <a16:creationId xmlns:a16="http://schemas.microsoft.com/office/drawing/2014/main" id="{A556E87E-3AC7-4B3A-AEEA-E9B1E51C0DDD}"/>
              </a:ext>
            </a:extLst>
          </p:cNvPr>
          <p:cNvSpPr>
            <a:spLocks noGrp="1"/>
          </p:cNvSpPr>
          <p:nvPr>
            <p:ph idx="1"/>
          </p:nvPr>
        </p:nvSpPr>
        <p:spPr>
          <a:xfrm>
            <a:off x="251520" y="1207293"/>
            <a:ext cx="8712968" cy="4886003"/>
          </a:xfrm>
        </p:spPr>
        <p:txBody>
          <a:bodyPr>
            <a:normAutofit fontScale="92500" lnSpcReduction="20000"/>
          </a:bodyPr>
          <a:lstStyle/>
          <a:p>
            <a:pPr marL="0" indent="0">
              <a:buNone/>
            </a:pPr>
            <a:r>
              <a:rPr lang="en-GB" b="1" baseline="30000" dirty="0"/>
              <a:t>11 </a:t>
            </a:r>
            <a:r>
              <a:rPr lang="en-GB" dirty="0"/>
              <a:t>“For this commandment which I command you today </a:t>
            </a:r>
            <a:r>
              <a:rPr lang="en-GB" i="1" dirty="0"/>
              <a:t>is</a:t>
            </a:r>
            <a:r>
              <a:rPr lang="en-GB" dirty="0"/>
              <a:t> not </a:t>
            </a:r>
            <a:r>
              <a:rPr lang="en-GB" i="1" dirty="0"/>
              <a:t>too</a:t>
            </a:r>
            <a:r>
              <a:rPr lang="en-GB" dirty="0"/>
              <a:t> mysterious for you, nor </a:t>
            </a:r>
            <a:r>
              <a:rPr lang="en-GB" i="1" dirty="0"/>
              <a:t>is</a:t>
            </a:r>
            <a:r>
              <a:rPr lang="en-GB" dirty="0"/>
              <a:t> it far off. </a:t>
            </a:r>
          </a:p>
          <a:p>
            <a:pPr marL="0" indent="0">
              <a:buNone/>
            </a:pPr>
            <a:r>
              <a:rPr lang="en-GB" b="1" baseline="30000" dirty="0"/>
              <a:t>12 </a:t>
            </a:r>
            <a:r>
              <a:rPr lang="en-GB" dirty="0"/>
              <a:t>It </a:t>
            </a:r>
            <a:r>
              <a:rPr lang="en-GB" i="1" dirty="0"/>
              <a:t>is</a:t>
            </a:r>
            <a:r>
              <a:rPr lang="en-GB" dirty="0"/>
              <a:t> not in heaven, that you should say, ‘Who will ascend into heaven for us and bring it to us, that we may hear it and do it?’ </a:t>
            </a:r>
          </a:p>
          <a:p>
            <a:pPr marL="0" indent="0">
              <a:buNone/>
            </a:pPr>
            <a:r>
              <a:rPr lang="en-GB" b="1" baseline="30000" dirty="0"/>
              <a:t>13 </a:t>
            </a:r>
            <a:r>
              <a:rPr lang="en-GB" dirty="0"/>
              <a:t>Nor </a:t>
            </a:r>
            <a:r>
              <a:rPr lang="en-GB" i="1" dirty="0"/>
              <a:t>is</a:t>
            </a:r>
            <a:r>
              <a:rPr lang="en-GB" dirty="0"/>
              <a:t> it beyond the sea, that you should say, ‘Who will go over the sea for us and bring it to us, that we may hear it and do it?’ </a:t>
            </a:r>
          </a:p>
          <a:p>
            <a:pPr marL="0" indent="0">
              <a:buNone/>
            </a:pPr>
            <a:r>
              <a:rPr lang="en-GB" b="1" baseline="30000" dirty="0"/>
              <a:t>14 </a:t>
            </a:r>
            <a:r>
              <a:rPr lang="en-GB" dirty="0"/>
              <a:t>But the </a:t>
            </a:r>
            <a:r>
              <a:rPr lang="en-GB" b="1" dirty="0"/>
              <a:t>word</a:t>
            </a:r>
            <a:r>
              <a:rPr lang="en-GB" dirty="0"/>
              <a:t> </a:t>
            </a:r>
            <a:r>
              <a:rPr lang="en-GB" i="1" dirty="0"/>
              <a:t>is</a:t>
            </a:r>
            <a:r>
              <a:rPr lang="en-GB" dirty="0"/>
              <a:t> very </a:t>
            </a:r>
            <a:r>
              <a:rPr lang="en-GB" b="1" dirty="0"/>
              <a:t>near you</a:t>
            </a:r>
            <a:r>
              <a:rPr lang="en-GB" dirty="0"/>
              <a:t>, in </a:t>
            </a:r>
            <a:r>
              <a:rPr lang="en-GB" b="1" dirty="0"/>
              <a:t>your mouth </a:t>
            </a:r>
            <a:r>
              <a:rPr lang="en-GB" dirty="0"/>
              <a:t>and </a:t>
            </a:r>
            <a:r>
              <a:rPr lang="en-GB" b="1" dirty="0"/>
              <a:t>in your heart</a:t>
            </a:r>
            <a:r>
              <a:rPr lang="en-GB" dirty="0"/>
              <a:t>, that you may </a:t>
            </a:r>
            <a:r>
              <a:rPr lang="en-GB" b="1" dirty="0"/>
              <a:t>do it</a:t>
            </a:r>
            <a:r>
              <a:rPr lang="en-GB" dirty="0"/>
              <a:t>.</a:t>
            </a:r>
            <a:endParaRPr lang="en-AU" b="1" dirty="0"/>
          </a:p>
        </p:txBody>
      </p:sp>
    </p:spTree>
    <p:extLst>
      <p:ext uri="{BB962C8B-B14F-4D97-AF65-F5344CB8AC3E}">
        <p14:creationId xmlns:p14="http://schemas.microsoft.com/office/powerpoint/2010/main" val="757749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9445B-54BC-47FB-BE38-120CF8E6CB53}"/>
              </a:ext>
            </a:extLst>
          </p:cNvPr>
          <p:cNvSpPr>
            <a:spLocks noGrp="1"/>
          </p:cNvSpPr>
          <p:nvPr>
            <p:ph type="title"/>
          </p:nvPr>
        </p:nvSpPr>
        <p:spPr/>
        <p:txBody>
          <a:bodyPr/>
          <a:lstStyle/>
          <a:p>
            <a:r>
              <a:rPr lang="en-AU" dirty="0"/>
              <a:t>2 Corinthians 4:13</a:t>
            </a:r>
          </a:p>
        </p:txBody>
      </p:sp>
      <p:sp>
        <p:nvSpPr>
          <p:cNvPr id="3" name="Content Placeholder 2">
            <a:extLst>
              <a:ext uri="{FF2B5EF4-FFF2-40B4-BE49-F238E27FC236}">
                <a16:creationId xmlns:a16="http://schemas.microsoft.com/office/drawing/2014/main" id="{B585C910-71F9-4419-A15F-DBC51A885C41}"/>
              </a:ext>
            </a:extLst>
          </p:cNvPr>
          <p:cNvSpPr>
            <a:spLocks noGrp="1"/>
          </p:cNvSpPr>
          <p:nvPr>
            <p:ph idx="1"/>
          </p:nvPr>
        </p:nvSpPr>
        <p:spPr/>
        <p:txBody>
          <a:bodyPr/>
          <a:lstStyle/>
          <a:p>
            <a:pPr marL="0" indent="0">
              <a:buNone/>
            </a:pPr>
            <a:r>
              <a:rPr lang="en-GB" b="1" baseline="30000" dirty="0"/>
              <a:t>13 </a:t>
            </a:r>
            <a:r>
              <a:rPr lang="en-GB" dirty="0"/>
              <a:t>And since we have the same spirit of faith, according to what is written, “I believed and therefore I spoke,” we also believe and therefore speak,</a:t>
            </a:r>
            <a:endParaRPr lang="en-AU" dirty="0"/>
          </a:p>
        </p:txBody>
      </p:sp>
    </p:spTree>
    <p:extLst>
      <p:ext uri="{BB962C8B-B14F-4D97-AF65-F5344CB8AC3E}">
        <p14:creationId xmlns:p14="http://schemas.microsoft.com/office/powerpoint/2010/main" val="8020193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A84D4-5BCB-41CD-AD50-E56DCF9F6A01}"/>
              </a:ext>
            </a:extLst>
          </p:cNvPr>
          <p:cNvSpPr>
            <a:spLocks noGrp="1"/>
          </p:cNvSpPr>
          <p:nvPr>
            <p:ph type="title"/>
          </p:nvPr>
        </p:nvSpPr>
        <p:spPr/>
        <p:txBody>
          <a:bodyPr/>
          <a:lstStyle/>
          <a:p>
            <a:r>
              <a:rPr lang="en-AU" dirty="0"/>
              <a:t>Romans 4:16-17</a:t>
            </a:r>
          </a:p>
        </p:txBody>
      </p:sp>
      <p:sp>
        <p:nvSpPr>
          <p:cNvPr id="3" name="Content Placeholder 2">
            <a:extLst>
              <a:ext uri="{FF2B5EF4-FFF2-40B4-BE49-F238E27FC236}">
                <a16:creationId xmlns:a16="http://schemas.microsoft.com/office/drawing/2014/main" id="{48BC6996-3A72-4A1F-B551-5A0ADB660E04}"/>
              </a:ext>
            </a:extLst>
          </p:cNvPr>
          <p:cNvSpPr>
            <a:spLocks noGrp="1"/>
          </p:cNvSpPr>
          <p:nvPr>
            <p:ph idx="1"/>
          </p:nvPr>
        </p:nvSpPr>
        <p:spPr>
          <a:xfrm>
            <a:off x="251520" y="1207293"/>
            <a:ext cx="8712968" cy="5102027"/>
          </a:xfrm>
        </p:spPr>
        <p:txBody>
          <a:bodyPr>
            <a:normAutofit fontScale="92500" lnSpcReduction="10000"/>
          </a:bodyPr>
          <a:lstStyle/>
          <a:p>
            <a:pPr marL="0" indent="0">
              <a:buNone/>
            </a:pPr>
            <a:r>
              <a:rPr lang="en-GB" b="1" baseline="30000" dirty="0"/>
              <a:t>16 </a:t>
            </a:r>
            <a:r>
              <a:rPr lang="en-GB" dirty="0"/>
              <a:t>Therefore </a:t>
            </a:r>
            <a:r>
              <a:rPr lang="en-GB" i="1" dirty="0"/>
              <a:t>it is</a:t>
            </a:r>
            <a:r>
              <a:rPr lang="en-GB" dirty="0"/>
              <a:t> of faith that </a:t>
            </a:r>
            <a:r>
              <a:rPr lang="en-GB" i="1" dirty="0"/>
              <a:t>it might be</a:t>
            </a:r>
            <a:r>
              <a:rPr lang="en-GB" dirty="0"/>
              <a:t> according to grace, so that the promise might be sure to all the seed, not only to those who are of the law, but also to those who are of the faith of Abraham, who is the father of us all </a:t>
            </a:r>
          </a:p>
          <a:p>
            <a:pPr marL="0" indent="0">
              <a:buNone/>
            </a:pPr>
            <a:r>
              <a:rPr lang="en-GB" b="1" baseline="30000" dirty="0"/>
              <a:t>17 </a:t>
            </a:r>
            <a:r>
              <a:rPr lang="en-GB" dirty="0"/>
              <a:t>(as it is written, “I have made you a father of many nations”) in the presence of Him whom he believed—God, who gives life to the dead and calls those things which do not exist as though they did;</a:t>
            </a:r>
            <a:endParaRPr lang="en-AU" dirty="0"/>
          </a:p>
        </p:txBody>
      </p:sp>
    </p:spTree>
    <p:extLst>
      <p:ext uri="{BB962C8B-B14F-4D97-AF65-F5344CB8AC3E}">
        <p14:creationId xmlns:p14="http://schemas.microsoft.com/office/powerpoint/2010/main" val="2479139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A2B59-56BD-41E0-AE49-A6415069F248}"/>
              </a:ext>
            </a:extLst>
          </p:cNvPr>
          <p:cNvSpPr>
            <a:spLocks noGrp="1"/>
          </p:cNvSpPr>
          <p:nvPr>
            <p:ph type="title"/>
          </p:nvPr>
        </p:nvSpPr>
        <p:spPr/>
        <p:txBody>
          <a:bodyPr/>
          <a:lstStyle/>
          <a:p>
            <a:r>
              <a:rPr lang="en-AU" dirty="0"/>
              <a:t>Ezekiel 37:4-5, 7</a:t>
            </a:r>
          </a:p>
        </p:txBody>
      </p:sp>
      <p:sp>
        <p:nvSpPr>
          <p:cNvPr id="3" name="Content Placeholder 2">
            <a:extLst>
              <a:ext uri="{FF2B5EF4-FFF2-40B4-BE49-F238E27FC236}">
                <a16:creationId xmlns:a16="http://schemas.microsoft.com/office/drawing/2014/main" id="{8070B05B-1F8D-41F4-B2E0-930011CEDF3C}"/>
              </a:ext>
            </a:extLst>
          </p:cNvPr>
          <p:cNvSpPr>
            <a:spLocks noGrp="1"/>
          </p:cNvSpPr>
          <p:nvPr>
            <p:ph idx="1"/>
          </p:nvPr>
        </p:nvSpPr>
        <p:spPr/>
        <p:txBody>
          <a:bodyPr/>
          <a:lstStyle/>
          <a:p>
            <a:pPr marL="0" indent="0">
              <a:buNone/>
            </a:pPr>
            <a:r>
              <a:rPr lang="en-GB" b="1" baseline="30000" dirty="0"/>
              <a:t>4 </a:t>
            </a:r>
            <a:r>
              <a:rPr lang="en-GB" dirty="0"/>
              <a:t>Again He said to me, “Prophesy to these bones, and say to them, ‘O dry bones, hear the word of the </a:t>
            </a:r>
            <a:r>
              <a:rPr lang="en-GB" cap="small" dirty="0"/>
              <a:t>Lord</a:t>
            </a:r>
            <a:r>
              <a:rPr lang="en-GB" dirty="0"/>
              <a:t>! </a:t>
            </a:r>
          </a:p>
          <a:p>
            <a:pPr marL="0" indent="0">
              <a:buNone/>
            </a:pPr>
            <a:r>
              <a:rPr lang="en-GB" b="1" baseline="30000" dirty="0"/>
              <a:t>5 </a:t>
            </a:r>
            <a:r>
              <a:rPr lang="en-GB" dirty="0"/>
              <a:t>Thus says the Lord </a:t>
            </a:r>
            <a:r>
              <a:rPr lang="en-GB" cap="small" dirty="0"/>
              <a:t>God</a:t>
            </a:r>
            <a:r>
              <a:rPr lang="en-GB" dirty="0"/>
              <a:t> to these bones: “Surely I will cause breath to enter into you, and you shall live.</a:t>
            </a:r>
          </a:p>
          <a:p>
            <a:pPr marL="0" indent="0">
              <a:buNone/>
            </a:pPr>
            <a:r>
              <a:rPr lang="en-GB" dirty="0"/>
              <a:t>…</a:t>
            </a:r>
          </a:p>
          <a:p>
            <a:pPr marL="0" indent="0">
              <a:buNone/>
            </a:pPr>
            <a:r>
              <a:rPr lang="en-GB" b="1" baseline="30000" dirty="0"/>
              <a:t>7 </a:t>
            </a:r>
            <a:r>
              <a:rPr lang="en-GB" dirty="0"/>
              <a:t>So I prophesied as I was commanded;…</a:t>
            </a:r>
            <a:endParaRPr lang="en-AU" dirty="0"/>
          </a:p>
        </p:txBody>
      </p:sp>
    </p:spTree>
    <p:extLst>
      <p:ext uri="{BB962C8B-B14F-4D97-AF65-F5344CB8AC3E}">
        <p14:creationId xmlns:p14="http://schemas.microsoft.com/office/powerpoint/2010/main" val="5990820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5755</TotalTime>
  <Words>1060</Words>
  <Application>Microsoft Office PowerPoint</Application>
  <PresentationFormat>On-screen Show (4:3)</PresentationFormat>
  <Paragraphs>73</Paragraphs>
  <Slides>17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맑은 고딕</vt:lpstr>
      <vt:lpstr>Arial</vt:lpstr>
      <vt:lpstr>Calibri</vt:lpstr>
      <vt:lpstr>Century Gothic</vt:lpstr>
      <vt:lpstr>Office Theme</vt:lpstr>
      <vt:lpstr>A New Era</vt:lpstr>
      <vt:lpstr>Hebrew Year</vt:lpstr>
      <vt:lpstr>Numbers 3:16</vt:lpstr>
      <vt:lpstr>New Era</vt:lpstr>
      <vt:lpstr>The Outpouring of the Holy Spirit</vt:lpstr>
      <vt:lpstr>Luke 3:21-22</vt:lpstr>
      <vt:lpstr>1. The Voice of the Lord will be clear</vt:lpstr>
      <vt:lpstr>Psalm 110</vt:lpstr>
      <vt:lpstr>Amos 3:7-8</vt:lpstr>
      <vt:lpstr>2. My Responsibility To Hear</vt:lpstr>
      <vt:lpstr>Exodus 20:18-21</vt:lpstr>
      <vt:lpstr>Ezekiel 33:31</vt:lpstr>
      <vt:lpstr>3. A Time to Declare what The Father has Decreed</vt:lpstr>
      <vt:lpstr>Deuteronomy 30:11-14</vt:lpstr>
      <vt:lpstr>2 Corinthians 4:13</vt:lpstr>
      <vt:lpstr>Romans 4:16-17</vt:lpstr>
      <vt:lpstr>Ezekiel 37:4-5, 7</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Ludwig Easton</cp:lastModifiedBy>
  <cp:revision>386</cp:revision>
  <dcterms:created xsi:type="dcterms:W3CDTF">2014-04-01T16:35:38Z</dcterms:created>
  <dcterms:modified xsi:type="dcterms:W3CDTF">2019-12-28T14:31:39Z</dcterms:modified>
</cp:coreProperties>
</file>